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6" r:id="rId12"/>
    <p:sldId id="277" r:id="rId13"/>
    <p:sldId id="278" r:id="rId14"/>
    <p:sldId id="266" r:id="rId15"/>
    <p:sldId id="268" r:id="rId16"/>
    <p:sldId id="267" r:id="rId17"/>
    <p:sldId id="269" r:id="rId18"/>
    <p:sldId id="270"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4211960" cy="3125627"/>
          </a:xfrm>
          <a:prstGeom prst="rect">
            <a:avLst/>
          </a:prstGeom>
          <a:noFill/>
          <a:ln w="9525">
            <a:noFill/>
            <a:miter lim="800000"/>
            <a:headEnd/>
            <a:tailEnd/>
          </a:ln>
          <a:effectLst>
            <a:prstShdw prst="shdw13" dist="53882" dir="13500000">
              <a:schemeClr val="accent1">
                <a:gamma/>
                <a:shade val="60000"/>
                <a:invGamma/>
                <a:alpha val="50000"/>
              </a:schemeClr>
            </a:prstShdw>
          </a:effectLst>
        </p:spPr>
      </p:pic>
      <p:pic>
        <p:nvPicPr>
          <p:cNvPr id="1026" name="Picture 2"/>
          <p:cNvPicPr>
            <a:picLocks noChangeAspect="1" noChangeArrowheads="1"/>
          </p:cNvPicPr>
          <p:nvPr/>
        </p:nvPicPr>
        <p:blipFill>
          <a:blip r:embed="rId3" cstate="print"/>
          <a:srcRect/>
          <a:stretch>
            <a:fillRect/>
          </a:stretch>
        </p:blipFill>
        <p:spPr bwMode="auto">
          <a:xfrm>
            <a:off x="4151445" y="3113584"/>
            <a:ext cx="4992555" cy="3744416"/>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0" y="3140968"/>
            <a:ext cx="4211960" cy="3717032"/>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4139952" y="0"/>
            <a:ext cx="5004048" cy="3127276"/>
          </a:xfrm>
          <a:prstGeom prst="rect">
            <a:avLst/>
          </a:prstGeom>
          <a:noFill/>
          <a:ln w="9525">
            <a:noFill/>
            <a:miter lim="800000"/>
            <a:headEnd/>
            <a:tailEnd/>
          </a:ln>
        </p:spPr>
      </p:pic>
      <p:sp>
        <p:nvSpPr>
          <p:cNvPr id="10" name="Прямоугольник 9"/>
          <p:cNvSpPr/>
          <p:nvPr/>
        </p:nvSpPr>
        <p:spPr>
          <a:xfrm>
            <a:off x="1043608" y="3933056"/>
            <a:ext cx="7632848" cy="1323439"/>
          </a:xfrm>
          <a:prstGeom prst="rect">
            <a:avLst/>
          </a:prstGeom>
        </p:spPr>
        <p:txBody>
          <a:bodyPr wrap="square">
            <a:spAutoFit/>
          </a:bodyPr>
          <a:lstStyle/>
          <a:p>
            <a:r>
              <a:rPr lang="kk-KZ" sz="8000" b="1" dirty="0" smtClean="0">
                <a:solidFill>
                  <a:srgbClr val="FF0000"/>
                </a:solidFill>
              </a:rPr>
              <a:t>Ұлттық байлық </a:t>
            </a:r>
            <a:endParaRPr lang="ru-RU" sz="8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3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08720"/>
            <a:ext cx="8229600" cy="4525963"/>
          </a:xfrm>
        </p:spPr>
        <p:txBody>
          <a:bodyPr>
            <a:normAutofit fontScale="92500" lnSpcReduction="10000"/>
          </a:bodyPr>
          <a:lstStyle/>
          <a:p>
            <a:pPr algn="just">
              <a:buNone/>
            </a:pPr>
            <a:r>
              <a:rPr lang="kk-KZ" dirty="0" smtClean="0"/>
              <a:t>    Табиғи ресурстар елдегі табиғат берген табиғи байлықтарды қамтиды. Сондықтан ұлттық байлық құрамына тек зерттелген, ескерілген және өндіріс процесіне тартылған ресурстар қоры енеді – пайдалы қазбалар, орман, су, гидроэнергоресурстар мен жер көлемі және т.б. Ұлттық байлыққа елдегі ескерткіштер, архитектуралық ежелгі құрылыстар, сурет галереясы, мұра – жай экспонаттары және т.б., алмаз бен валюталық қорлар жатады.</a:t>
            </a:r>
            <a:endParaRPr lang="ru-RU" dirty="0" smtClean="0"/>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145435"/>
          </a:xfrm>
        </p:spPr>
        <p:txBody>
          <a:bodyPr>
            <a:normAutofit fontScale="77500" lnSpcReduction="20000"/>
          </a:bodyPr>
          <a:lstStyle/>
          <a:p>
            <a:pPr algn="just">
              <a:buNone/>
            </a:pPr>
            <a:r>
              <a:rPr lang="ru-RU" dirty="0" smtClean="0"/>
              <a:t>         </a:t>
            </a:r>
            <a:r>
              <a:rPr lang="ru-RU" dirty="0" err="1" smtClean="0"/>
              <a:t>Қазақстан өзінің ауқымы бойынша</a:t>
            </a:r>
            <a:r>
              <a:rPr lang="ru-RU" dirty="0" smtClean="0"/>
              <a:t> </a:t>
            </a:r>
            <a:r>
              <a:rPr lang="ru-RU" dirty="0" err="1" smtClean="0"/>
              <a:t>ұлттық байлықтың үлкен көлемін иеленген</a:t>
            </a:r>
            <a:r>
              <a:rPr lang="ru-RU" dirty="0" smtClean="0"/>
              <a:t>. </a:t>
            </a:r>
            <a:r>
              <a:rPr lang="ru-RU" dirty="0" err="1" smtClean="0"/>
              <a:t>Біздің республикада</a:t>
            </a:r>
            <a:r>
              <a:rPr lang="ru-RU" dirty="0" smtClean="0"/>
              <a:t> </a:t>
            </a:r>
            <a:r>
              <a:rPr lang="ru-RU" dirty="0" err="1" smtClean="0"/>
              <a:t>жалпы</a:t>
            </a:r>
            <a:r>
              <a:rPr lang="ru-RU" dirty="0" smtClean="0"/>
              <a:t> </a:t>
            </a:r>
            <a:r>
              <a:rPr lang="ru-RU" dirty="0" err="1" smtClean="0"/>
              <a:t>жер</a:t>
            </a:r>
            <a:r>
              <a:rPr lang="ru-RU" dirty="0" smtClean="0"/>
              <a:t> </a:t>
            </a:r>
            <a:r>
              <a:rPr lang="ru-RU" dirty="0" err="1" smtClean="0"/>
              <a:t>көлемі </a:t>
            </a:r>
            <a:r>
              <a:rPr lang="ru-RU" dirty="0" smtClean="0"/>
              <a:t>222,5 млн.га </a:t>
            </a:r>
            <a:r>
              <a:rPr lang="ru-RU" dirty="0" err="1" smtClean="0"/>
              <a:t>мөлшерді құрайды</a:t>
            </a:r>
            <a:r>
              <a:rPr lang="ru-RU" dirty="0" smtClean="0"/>
              <a:t>, </a:t>
            </a:r>
            <a:r>
              <a:rPr lang="ru-RU" dirty="0" err="1" smtClean="0"/>
              <a:t>оның ішінде</a:t>
            </a:r>
            <a:r>
              <a:rPr lang="ru-RU" dirty="0" smtClean="0"/>
              <a:t> 82%-ауыл </a:t>
            </a:r>
            <a:r>
              <a:rPr lang="ru-RU" dirty="0" err="1" smtClean="0"/>
              <a:t>шаруашылығы жеріне</a:t>
            </a:r>
            <a:r>
              <a:rPr lang="ru-RU" dirty="0" smtClean="0"/>
              <a:t> </a:t>
            </a:r>
            <a:r>
              <a:rPr lang="ru-RU" dirty="0" err="1" smtClean="0"/>
              <a:t>жатады</a:t>
            </a:r>
            <a:r>
              <a:rPr lang="ru-RU" dirty="0" smtClean="0"/>
              <a:t>. </a:t>
            </a:r>
            <a:r>
              <a:rPr lang="ru-RU" dirty="0" err="1" smtClean="0"/>
              <a:t>Қазақстанда </a:t>
            </a:r>
            <a:r>
              <a:rPr lang="ru-RU" dirty="0" smtClean="0"/>
              <a:t>21,7 млн.га </a:t>
            </a:r>
            <a:r>
              <a:rPr lang="ru-RU" dirty="0" err="1" smtClean="0"/>
              <a:t>орман</a:t>
            </a:r>
            <a:r>
              <a:rPr lang="ru-RU" dirty="0" smtClean="0"/>
              <a:t> мен </a:t>
            </a:r>
            <a:r>
              <a:rPr lang="ru-RU" dirty="0" err="1" smtClean="0"/>
              <a:t>табиғи егістіктер</a:t>
            </a:r>
            <a:r>
              <a:rPr lang="ru-RU" dirty="0" smtClean="0"/>
              <a:t>, 11 </a:t>
            </a:r>
            <a:r>
              <a:rPr lang="ru-RU" dirty="0" err="1" smtClean="0"/>
              <a:t>мың өзен</a:t>
            </a:r>
            <a:r>
              <a:rPr lang="ru-RU" dirty="0" smtClean="0"/>
              <a:t>, 7 </a:t>
            </a:r>
            <a:r>
              <a:rPr lang="ru-RU" dirty="0" err="1" smtClean="0"/>
              <a:t>мыңнан астам</a:t>
            </a:r>
            <a:r>
              <a:rPr lang="ru-RU" dirty="0" smtClean="0"/>
              <a:t> </a:t>
            </a:r>
            <a:r>
              <a:rPr lang="ru-RU" dirty="0" err="1" smtClean="0"/>
              <a:t>көл </a:t>
            </a:r>
            <a:r>
              <a:rPr lang="ru-RU" dirty="0" smtClean="0"/>
              <a:t>мен су </a:t>
            </a:r>
            <a:r>
              <a:rPr lang="ru-RU" dirty="0" err="1" smtClean="0"/>
              <a:t>қоймалары </a:t>
            </a:r>
            <a:r>
              <a:rPr lang="ru-RU" dirty="0" smtClean="0"/>
              <a:t>бар.</a:t>
            </a:r>
            <a:r>
              <a:rPr lang="ru-RU" dirty="0" err="1" smtClean="0"/>
              <a:t>Өсімдіктер қоры </a:t>
            </a:r>
            <a:r>
              <a:rPr lang="ru-RU" dirty="0" smtClean="0"/>
              <a:t>6 </a:t>
            </a:r>
            <a:r>
              <a:rPr lang="ru-RU" dirty="0" err="1" smtClean="0"/>
              <a:t>мыңнан астам</a:t>
            </a:r>
            <a:r>
              <a:rPr lang="ru-RU" dirty="0" smtClean="0"/>
              <a:t> </a:t>
            </a:r>
            <a:r>
              <a:rPr lang="ru-RU" dirty="0" err="1" smtClean="0"/>
              <a:t>түрлерден тұрса</a:t>
            </a:r>
            <a:r>
              <a:rPr lang="ru-RU" dirty="0" smtClean="0"/>
              <a:t>, ал </a:t>
            </a:r>
            <a:r>
              <a:rPr lang="ru-RU" dirty="0" err="1" smtClean="0"/>
              <a:t>жануарлар</a:t>
            </a:r>
            <a:r>
              <a:rPr lang="ru-RU" dirty="0" smtClean="0"/>
              <a:t> </a:t>
            </a:r>
            <a:r>
              <a:rPr lang="ru-RU" dirty="0" err="1" smtClean="0"/>
              <a:t>әлемі алуан</a:t>
            </a:r>
            <a:r>
              <a:rPr lang="ru-RU" dirty="0" smtClean="0"/>
              <a:t> </a:t>
            </a:r>
            <a:r>
              <a:rPr lang="ru-RU" dirty="0" err="1" smtClean="0"/>
              <a:t>түрлі</a:t>
            </a:r>
            <a:r>
              <a:rPr lang="ru-RU" dirty="0" smtClean="0"/>
              <a:t>.</a:t>
            </a:r>
          </a:p>
          <a:p>
            <a:pPr algn="just">
              <a:buNone/>
            </a:pPr>
            <a:endParaRPr lang="ru-RU" dirty="0" smtClean="0"/>
          </a:p>
          <a:p>
            <a:pPr algn="just">
              <a:buNone/>
            </a:pPr>
            <a:r>
              <a:rPr lang="ru-RU" dirty="0" smtClean="0"/>
              <a:t>          </a:t>
            </a:r>
            <a:r>
              <a:rPr lang="ru-RU" dirty="0" err="1" smtClean="0"/>
              <a:t>Шабындықтар </a:t>
            </a:r>
            <a:r>
              <a:rPr lang="ru-RU" dirty="0" smtClean="0"/>
              <a:t>мен </a:t>
            </a:r>
            <a:r>
              <a:rPr lang="ru-RU" dirty="0" err="1" smtClean="0"/>
              <a:t>жайылым</a:t>
            </a:r>
            <a:r>
              <a:rPr lang="ru-RU" dirty="0" smtClean="0"/>
              <a:t> (162млн. га) </a:t>
            </a:r>
            <a:r>
              <a:rPr lang="ru-RU" dirty="0" err="1" smtClean="0"/>
              <a:t>көлемі бойынша</a:t>
            </a:r>
            <a:r>
              <a:rPr lang="ru-RU" dirty="0" smtClean="0"/>
              <a:t> </a:t>
            </a:r>
            <a:r>
              <a:rPr lang="ru-RU" dirty="0" err="1" smtClean="0"/>
              <a:t>Қазақстан Австралияны</a:t>
            </a:r>
            <a:r>
              <a:rPr lang="ru-RU" dirty="0" smtClean="0"/>
              <a:t> (450 млн. га), </a:t>
            </a:r>
            <a:r>
              <a:rPr lang="ru-RU" dirty="0" err="1" smtClean="0"/>
              <a:t>АҚШ-ты </a:t>
            </a:r>
            <a:r>
              <a:rPr lang="ru-RU" dirty="0" smtClean="0"/>
              <a:t>(320 млн. га) </a:t>
            </a:r>
            <a:r>
              <a:rPr lang="ru-RU" dirty="0" err="1" smtClean="0"/>
              <a:t>және Қытайды </a:t>
            </a:r>
            <a:r>
              <a:rPr lang="ru-RU" dirty="0" smtClean="0"/>
              <a:t>(234 млн. га) </a:t>
            </a:r>
            <a:r>
              <a:rPr lang="ru-RU" dirty="0" err="1" smtClean="0"/>
              <a:t>ғана алдына</a:t>
            </a:r>
            <a:r>
              <a:rPr lang="ru-RU" dirty="0" smtClean="0"/>
              <a:t> </a:t>
            </a:r>
            <a:r>
              <a:rPr lang="ru-RU" dirty="0" err="1" smtClean="0"/>
              <a:t>жібере</a:t>
            </a:r>
            <a:r>
              <a:rPr lang="ru-RU" dirty="0" smtClean="0"/>
              <a:t> </a:t>
            </a:r>
            <a:r>
              <a:rPr lang="ru-RU" dirty="0" err="1" smtClean="0"/>
              <a:t>алады</a:t>
            </a:r>
            <a:r>
              <a:rPr lang="ru-RU" dirty="0" smtClean="0"/>
              <a:t>. </a:t>
            </a:r>
            <a:r>
              <a:rPr lang="ru-RU" dirty="0" err="1" smtClean="0"/>
              <a:t>Қазақстан пайдалы</a:t>
            </a:r>
            <a:r>
              <a:rPr lang="ru-RU" dirty="0" smtClean="0"/>
              <a:t> </a:t>
            </a:r>
            <a:r>
              <a:rPr lang="ru-RU" dirty="0" err="1" smtClean="0"/>
              <a:t>қазбалар қоры </a:t>
            </a:r>
            <a:r>
              <a:rPr lang="ru-RU" dirty="0" smtClean="0"/>
              <a:t>мен </a:t>
            </a:r>
            <a:r>
              <a:rPr lang="ru-RU" dirty="0" err="1" smtClean="0"/>
              <a:t>олардың алуан</a:t>
            </a:r>
            <a:r>
              <a:rPr lang="ru-RU" dirty="0" smtClean="0"/>
              <a:t> </a:t>
            </a:r>
            <a:r>
              <a:rPr lang="ru-RU" dirty="0" err="1" smtClean="0"/>
              <a:t>түрлері бойынша</a:t>
            </a:r>
            <a:r>
              <a:rPr lang="ru-RU" dirty="0" smtClean="0"/>
              <a:t> –ТМД- </a:t>
            </a:r>
            <a:r>
              <a:rPr lang="ru-RU" dirty="0" err="1" smtClean="0"/>
              <a:t>дағы ең </a:t>
            </a:r>
            <a:r>
              <a:rPr lang="ru-RU" dirty="0" smtClean="0"/>
              <a:t>бай </a:t>
            </a:r>
            <a:r>
              <a:rPr lang="ru-RU" dirty="0" err="1" smtClean="0"/>
              <a:t>аймақтың бірі</a:t>
            </a:r>
            <a:r>
              <a:rPr lang="ru-RU" dirty="0" smtClean="0"/>
              <a:t>. </a:t>
            </a:r>
            <a:r>
              <a:rPr lang="ru-RU" dirty="0" err="1" smtClean="0"/>
              <a:t>Минералдық ресурстар</a:t>
            </a:r>
            <a:r>
              <a:rPr lang="ru-RU" dirty="0" smtClean="0"/>
              <a:t> </a:t>
            </a:r>
            <a:r>
              <a:rPr lang="ru-RU" dirty="0" err="1" smtClean="0"/>
              <a:t>ұлттық табыстың төрттен үшін құрайды.</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363272" cy="6048672"/>
          </a:xfrm>
        </p:spPr>
        <p:txBody>
          <a:bodyPr>
            <a:normAutofit fontScale="77500" lnSpcReduction="20000"/>
          </a:bodyPr>
          <a:lstStyle/>
          <a:p>
            <a:pPr algn="just">
              <a:buNone/>
            </a:pPr>
            <a:r>
              <a:rPr lang="ru-RU" dirty="0" smtClean="0"/>
              <a:t>          </a:t>
            </a:r>
            <a:r>
              <a:rPr lang="ru-RU" dirty="0" err="1" smtClean="0"/>
              <a:t>Бұрынғы одақтағы мұнай қорының </a:t>
            </a:r>
            <a:r>
              <a:rPr lang="ru-RU" dirty="0" smtClean="0"/>
              <a:t>9%-ы </a:t>
            </a:r>
            <a:r>
              <a:rPr lang="ru-RU" dirty="0" err="1" smtClean="0"/>
              <a:t>Қазақстан үлесіне тиесілі</a:t>
            </a:r>
            <a:r>
              <a:rPr lang="ru-RU" dirty="0" smtClean="0"/>
              <a:t> </a:t>
            </a:r>
            <a:r>
              <a:rPr lang="ru-RU" dirty="0" err="1" smtClean="0"/>
              <a:t>болса</a:t>
            </a:r>
            <a:r>
              <a:rPr lang="ru-RU" dirty="0" smtClean="0"/>
              <a:t>, ал </a:t>
            </a:r>
            <a:r>
              <a:rPr lang="ru-RU" dirty="0" err="1" smtClean="0"/>
              <a:t>әртүрлі бағалаушылардың пайымдауынша</a:t>
            </a:r>
            <a:r>
              <a:rPr lang="ru-RU" dirty="0" smtClean="0"/>
              <a:t> </a:t>
            </a:r>
            <a:r>
              <a:rPr lang="ru-RU" dirty="0" err="1" smtClean="0"/>
              <a:t>жалпы</a:t>
            </a:r>
            <a:r>
              <a:rPr lang="ru-RU" dirty="0" smtClean="0"/>
              <a:t> </a:t>
            </a:r>
            <a:r>
              <a:rPr lang="ru-RU" dirty="0" err="1" smtClean="0"/>
              <a:t>әлемдік мөлшердегі мұнайға </a:t>
            </a:r>
            <a:r>
              <a:rPr lang="ru-RU" dirty="0" smtClean="0"/>
              <a:t>ТМД </a:t>
            </a:r>
            <a:r>
              <a:rPr lang="ru-RU" dirty="0" err="1" smtClean="0"/>
              <a:t>үлесі </a:t>
            </a:r>
            <a:r>
              <a:rPr lang="ru-RU" dirty="0" smtClean="0"/>
              <a:t>6-10% </a:t>
            </a:r>
            <a:r>
              <a:rPr lang="ru-RU" dirty="0" err="1" smtClean="0"/>
              <a:t>құрайды екен</a:t>
            </a:r>
            <a:r>
              <a:rPr lang="ru-RU" dirty="0" smtClean="0"/>
              <a:t>. </a:t>
            </a:r>
            <a:r>
              <a:rPr lang="ru-RU" dirty="0" err="1" smtClean="0"/>
              <a:t>Қазақстанда </a:t>
            </a:r>
            <a:r>
              <a:rPr lang="ru-RU" dirty="0" smtClean="0"/>
              <a:t>марганец </a:t>
            </a:r>
            <a:r>
              <a:rPr lang="ru-RU" dirty="0" err="1" smtClean="0"/>
              <a:t>рудасы</a:t>
            </a:r>
            <a:r>
              <a:rPr lang="ru-RU" dirty="0" smtClean="0"/>
              <a:t> (408 млн. т) </a:t>
            </a:r>
            <a:r>
              <a:rPr lang="ru-RU" dirty="0" err="1" smtClean="0"/>
              <a:t>қорының </a:t>
            </a:r>
            <a:r>
              <a:rPr lang="ru-RU" dirty="0" smtClean="0"/>
              <a:t>13% </a:t>
            </a:r>
            <a:r>
              <a:rPr lang="ru-RU" dirty="0" err="1" smtClean="0"/>
              <a:t>шоғырланған және мөлшері бойынша</a:t>
            </a:r>
            <a:r>
              <a:rPr lang="ru-RU" dirty="0" smtClean="0"/>
              <a:t> тек АҚШ- ты (553млн. т), </a:t>
            </a:r>
            <a:r>
              <a:rPr lang="ru-RU" dirty="0" err="1" smtClean="0"/>
              <a:t>Украинаны</a:t>
            </a:r>
            <a:r>
              <a:rPr lang="ru-RU" dirty="0" smtClean="0"/>
              <a:t> </a:t>
            </a:r>
            <a:r>
              <a:rPr lang="ru-RU" dirty="0" err="1" smtClean="0"/>
              <a:t>ғана алдына</a:t>
            </a:r>
            <a:r>
              <a:rPr lang="ru-RU" dirty="0" smtClean="0"/>
              <a:t> </a:t>
            </a:r>
            <a:r>
              <a:rPr lang="ru-RU" dirty="0" err="1" smtClean="0"/>
              <a:t>салады</a:t>
            </a:r>
            <a:r>
              <a:rPr lang="ru-RU" dirty="0" smtClean="0"/>
              <a:t>.</a:t>
            </a:r>
          </a:p>
          <a:p>
            <a:pPr algn="just">
              <a:buNone/>
            </a:pPr>
            <a:endParaRPr lang="ru-RU" dirty="0" smtClean="0"/>
          </a:p>
          <a:p>
            <a:pPr algn="just">
              <a:buNone/>
            </a:pPr>
            <a:r>
              <a:rPr lang="ru-RU" dirty="0" smtClean="0"/>
              <a:t>          </a:t>
            </a:r>
            <a:r>
              <a:rPr lang="ru-RU" dirty="0" err="1" smtClean="0"/>
              <a:t>Қазақстан әлемде </a:t>
            </a:r>
            <a:r>
              <a:rPr lang="ru-RU" dirty="0" smtClean="0"/>
              <a:t>хром </a:t>
            </a:r>
            <a:r>
              <a:rPr lang="ru-RU" dirty="0" err="1" smtClean="0"/>
              <a:t>рудасы</a:t>
            </a:r>
            <a:r>
              <a:rPr lang="ru-RU" dirty="0" smtClean="0"/>
              <a:t> </a:t>
            </a:r>
            <a:r>
              <a:rPr lang="ru-RU" dirty="0" err="1" smtClean="0"/>
              <a:t>қоры бойынша</a:t>
            </a:r>
            <a:r>
              <a:rPr lang="ru-RU" dirty="0" smtClean="0"/>
              <a:t> </a:t>
            </a:r>
            <a:r>
              <a:rPr lang="ru-RU" dirty="0" err="1" smtClean="0"/>
              <a:t>екінші</a:t>
            </a:r>
            <a:r>
              <a:rPr lang="ru-RU" dirty="0" smtClean="0"/>
              <a:t> </a:t>
            </a:r>
            <a:r>
              <a:rPr lang="ru-RU" dirty="0" err="1" smtClean="0"/>
              <a:t>орынды</a:t>
            </a:r>
            <a:r>
              <a:rPr lang="ru-RU" dirty="0" smtClean="0"/>
              <a:t> </a:t>
            </a:r>
            <a:r>
              <a:rPr lang="ru-RU" dirty="0" err="1" smtClean="0"/>
              <a:t>иеленді</a:t>
            </a:r>
            <a:r>
              <a:rPr lang="ru-RU" dirty="0" smtClean="0"/>
              <a:t> </a:t>
            </a:r>
            <a:r>
              <a:rPr lang="ru-RU" dirty="0" err="1" smtClean="0"/>
              <a:t>және </a:t>
            </a:r>
            <a:r>
              <a:rPr lang="ru-RU" dirty="0" smtClean="0"/>
              <a:t>республика 1990жылы </a:t>
            </a:r>
            <a:r>
              <a:rPr lang="ru-RU" dirty="0" err="1" smtClean="0"/>
              <a:t>жалпы</a:t>
            </a:r>
            <a:r>
              <a:rPr lang="ru-RU" dirty="0" smtClean="0"/>
              <a:t> </a:t>
            </a:r>
            <a:r>
              <a:rPr lang="ru-RU" dirty="0" err="1" smtClean="0"/>
              <a:t>одақтағы </a:t>
            </a:r>
            <a:r>
              <a:rPr lang="ru-RU" dirty="0" smtClean="0"/>
              <a:t>оны </a:t>
            </a:r>
            <a:r>
              <a:rPr lang="ru-RU" dirty="0" err="1" smtClean="0"/>
              <a:t>өндірудің </a:t>
            </a:r>
            <a:r>
              <a:rPr lang="ru-RU" dirty="0" smtClean="0"/>
              <a:t>96,6%-ын </a:t>
            </a:r>
            <a:r>
              <a:rPr lang="ru-RU" dirty="0" err="1" smtClean="0"/>
              <a:t>игерген</a:t>
            </a:r>
            <a:r>
              <a:rPr lang="ru-RU" dirty="0" smtClean="0"/>
              <a:t>. </a:t>
            </a:r>
            <a:r>
              <a:rPr lang="ru-RU" dirty="0" err="1" smtClean="0"/>
              <a:t>Жалпы</a:t>
            </a:r>
            <a:r>
              <a:rPr lang="ru-RU" dirty="0" smtClean="0"/>
              <a:t> </a:t>
            </a:r>
            <a:r>
              <a:rPr lang="ru-RU" dirty="0" err="1" smtClean="0"/>
              <a:t>темір</a:t>
            </a:r>
            <a:r>
              <a:rPr lang="ru-RU" dirty="0" smtClean="0"/>
              <a:t> </a:t>
            </a:r>
            <a:r>
              <a:rPr lang="ru-RU" dirty="0" err="1" smtClean="0"/>
              <a:t>рудасы</a:t>
            </a:r>
            <a:r>
              <a:rPr lang="ru-RU" dirty="0" smtClean="0"/>
              <a:t> </a:t>
            </a:r>
            <a:r>
              <a:rPr lang="ru-RU" dirty="0" err="1" smtClean="0"/>
              <a:t>қоры </a:t>
            </a:r>
            <a:r>
              <a:rPr lang="ru-RU" dirty="0" smtClean="0"/>
              <a:t>(16662млн. т.) </a:t>
            </a:r>
            <a:r>
              <a:rPr lang="ru-RU" dirty="0" err="1" smtClean="0"/>
              <a:t>бойынша</a:t>
            </a:r>
            <a:r>
              <a:rPr lang="ru-RU" dirty="0" smtClean="0"/>
              <a:t> </a:t>
            </a:r>
            <a:r>
              <a:rPr lang="ru-RU" dirty="0" err="1" smtClean="0"/>
              <a:t>Қазақстан әлемде </a:t>
            </a:r>
            <a:r>
              <a:rPr lang="ru-RU" dirty="0" smtClean="0"/>
              <a:t>Бразилия,  Австрия, Канада, АҚШ, Индия, </a:t>
            </a:r>
            <a:r>
              <a:rPr lang="ru-RU" dirty="0" err="1" smtClean="0"/>
              <a:t>Ресей</a:t>
            </a:r>
            <a:r>
              <a:rPr lang="ru-RU" dirty="0" smtClean="0"/>
              <a:t> мен </a:t>
            </a:r>
            <a:r>
              <a:rPr lang="ru-RU" dirty="0" err="1" smtClean="0"/>
              <a:t>Украинадан</a:t>
            </a:r>
            <a:r>
              <a:rPr lang="ru-RU" dirty="0" smtClean="0"/>
              <a:t> </a:t>
            </a:r>
            <a:r>
              <a:rPr lang="ru-RU" dirty="0" err="1" smtClean="0"/>
              <a:t>соң сегізінші</a:t>
            </a:r>
            <a:r>
              <a:rPr lang="ru-RU" dirty="0" smtClean="0"/>
              <a:t> </a:t>
            </a:r>
            <a:r>
              <a:rPr lang="ru-RU" dirty="0" err="1" smtClean="0"/>
              <a:t>орынды</a:t>
            </a:r>
            <a:r>
              <a:rPr lang="ru-RU" dirty="0" smtClean="0"/>
              <a:t> </a:t>
            </a:r>
            <a:r>
              <a:rPr lang="ru-RU" dirty="0" err="1" smtClean="0"/>
              <a:t>иеленеді</a:t>
            </a:r>
            <a:r>
              <a:rPr lang="ru-RU" dirty="0" smtClean="0"/>
              <a:t>.</a:t>
            </a:r>
          </a:p>
          <a:p>
            <a:pPr algn="just">
              <a:buNone/>
            </a:pPr>
            <a:endParaRPr lang="ru-RU" dirty="0" smtClean="0"/>
          </a:p>
          <a:p>
            <a:pPr algn="just">
              <a:buNone/>
            </a:pPr>
            <a:r>
              <a:rPr lang="ru-RU" dirty="0" smtClean="0"/>
              <a:t>          Вольфрам </a:t>
            </a:r>
            <a:r>
              <a:rPr lang="ru-RU" dirty="0" err="1" smtClean="0"/>
              <a:t>қоры бойынша</a:t>
            </a:r>
            <a:r>
              <a:rPr lang="ru-RU" dirty="0" smtClean="0"/>
              <a:t> </a:t>
            </a:r>
            <a:r>
              <a:rPr lang="ru-RU" dirty="0" err="1" smtClean="0"/>
              <a:t>әлемде Қазақстан бірінші</a:t>
            </a:r>
            <a:r>
              <a:rPr lang="ru-RU" dirty="0" smtClean="0"/>
              <a:t> </a:t>
            </a:r>
            <a:r>
              <a:rPr lang="ru-RU" dirty="0" err="1" smtClean="0"/>
              <a:t>орынды</a:t>
            </a:r>
            <a:r>
              <a:rPr lang="ru-RU" dirty="0" smtClean="0"/>
              <a:t>, фосфор </a:t>
            </a:r>
            <a:r>
              <a:rPr lang="ru-RU" dirty="0" err="1" smtClean="0"/>
              <a:t>рудасы</a:t>
            </a:r>
            <a:r>
              <a:rPr lang="ru-RU" dirty="0" smtClean="0"/>
              <a:t> </a:t>
            </a:r>
            <a:r>
              <a:rPr lang="ru-RU" dirty="0" err="1" smtClean="0"/>
              <a:t>бойынша</a:t>
            </a:r>
            <a:r>
              <a:rPr lang="ru-RU" dirty="0" smtClean="0"/>
              <a:t> — </a:t>
            </a:r>
            <a:r>
              <a:rPr lang="ru-RU" dirty="0" err="1" smtClean="0"/>
              <a:t>екінші</a:t>
            </a:r>
            <a:r>
              <a:rPr lang="ru-RU" dirty="0" smtClean="0"/>
              <a:t>, ал </a:t>
            </a:r>
            <a:r>
              <a:rPr lang="ru-RU" dirty="0" err="1" smtClean="0"/>
              <a:t>қорғасын </a:t>
            </a:r>
            <a:r>
              <a:rPr lang="ru-RU" dirty="0" smtClean="0"/>
              <a:t>мен молибден </a:t>
            </a:r>
            <a:r>
              <a:rPr lang="ru-RU" dirty="0" err="1" smtClean="0"/>
              <a:t>бойынша</a:t>
            </a:r>
            <a:r>
              <a:rPr lang="ru-RU" dirty="0" smtClean="0"/>
              <a:t> — </a:t>
            </a:r>
            <a:r>
              <a:rPr lang="ru-RU" dirty="0" err="1" smtClean="0"/>
              <a:t>төртінші орында</a:t>
            </a:r>
            <a:r>
              <a:rPr lang="ru-RU" dirty="0" smtClean="0"/>
              <a:t>.</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fontScale="90000"/>
          </a:bodyPr>
          <a:lstStyle/>
          <a:p>
            <a:r>
              <a:rPr lang="ru-RU" dirty="0" smtClean="0"/>
              <a:t/>
            </a:r>
            <a:br>
              <a:rPr lang="ru-RU" dirty="0" smtClean="0"/>
            </a:br>
            <a:r>
              <a:rPr lang="ru-RU" sz="3600" dirty="0" smtClean="0"/>
              <a:t/>
            </a:r>
            <a:br>
              <a:rPr lang="ru-RU" sz="3600" dirty="0" smtClean="0"/>
            </a:br>
            <a:endParaRPr lang="ru-RU" sz="3600" dirty="0"/>
          </a:p>
        </p:txBody>
      </p:sp>
      <p:sp>
        <p:nvSpPr>
          <p:cNvPr id="3" name="Содержимое 2"/>
          <p:cNvSpPr>
            <a:spLocks noGrp="1"/>
          </p:cNvSpPr>
          <p:nvPr>
            <p:ph idx="1"/>
          </p:nvPr>
        </p:nvSpPr>
        <p:spPr>
          <a:xfrm>
            <a:off x="179512" y="1412776"/>
            <a:ext cx="8712968" cy="5256584"/>
          </a:xfrm>
        </p:spPr>
        <p:txBody>
          <a:bodyPr>
            <a:normAutofit fontScale="77500" lnSpcReduction="20000"/>
          </a:bodyPr>
          <a:lstStyle/>
          <a:p>
            <a:pPr>
              <a:buNone/>
            </a:pPr>
            <a:endParaRPr lang="ru-RU" dirty="0" smtClean="0"/>
          </a:p>
          <a:p>
            <a:pPr algn="just">
              <a:buNone/>
            </a:pPr>
            <a:endParaRPr lang="ru-RU" dirty="0" smtClean="0"/>
          </a:p>
          <a:p>
            <a:pPr algn="just">
              <a:buNone/>
            </a:pPr>
            <a:endParaRPr lang="ru-RU" dirty="0" smtClean="0"/>
          </a:p>
          <a:p>
            <a:pPr algn="just">
              <a:buNone/>
            </a:pPr>
            <a:r>
              <a:rPr lang="ru-RU" dirty="0" smtClean="0"/>
              <a:t>        </a:t>
            </a:r>
            <a:endParaRPr lang="ru-RU" dirty="0" smtClean="0"/>
          </a:p>
          <a:p>
            <a:pPr algn="just">
              <a:buNone/>
            </a:pPr>
            <a:endParaRPr lang="ru-RU" dirty="0" smtClean="0"/>
          </a:p>
          <a:p>
            <a:pPr algn="just">
              <a:buNone/>
            </a:pPr>
            <a:endParaRPr lang="ru-RU" dirty="0" smtClean="0"/>
          </a:p>
          <a:p>
            <a:pPr algn="just">
              <a:buNone/>
            </a:pPr>
            <a:r>
              <a:rPr lang="ru-RU" dirty="0" smtClean="0"/>
              <a:t> </a:t>
            </a:r>
            <a:r>
              <a:rPr lang="ru-RU" dirty="0" smtClean="0"/>
              <a:t>              </a:t>
            </a:r>
          </a:p>
          <a:p>
            <a:pPr algn="just">
              <a:buNone/>
            </a:pPr>
            <a:endParaRPr lang="ru-RU" dirty="0" smtClean="0"/>
          </a:p>
          <a:p>
            <a:pPr algn="just">
              <a:buNone/>
            </a:pPr>
            <a:r>
              <a:rPr lang="ru-RU" dirty="0" smtClean="0"/>
              <a:t>          </a:t>
            </a:r>
            <a:r>
              <a:rPr lang="ru-RU" dirty="0" err="1" smtClean="0"/>
              <a:t>Ұлттық </a:t>
            </a:r>
            <a:r>
              <a:rPr lang="ru-RU" dirty="0" err="1" smtClean="0"/>
              <a:t>байлықты өзінің құрамы бойынша</a:t>
            </a:r>
            <a:r>
              <a:rPr lang="ru-RU" dirty="0" smtClean="0"/>
              <a:t> </a:t>
            </a:r>
            <a:r>
              <a:rPr lang="ru-RU" dirty="0" err="1" smtClean="0"/>
              <a:t>екі</a:t>
            </a:r>
            <a:r>
              <a:rPr lang="ru-RU" dirty="0" smtClean="0"/>
              <a:t> </a:t>
            </a:r>
            <a:r>
              <a:rPr lang="ru-RU" dirty="0" err="1" smtClean="0"/>
              <a:t>топқа бөлуге болады</a:t>
            </a:r>
            <a:r>
              <a:rPr lang="ru-RU" dirty="0" smtClean="0"/>
              <a:t>: </a:t>
            </a:r>
            <a:r>
              <a:rPr lang="ru-RU" dirty="0" err="1" smtClean="0"/>
              <a:t>ұлттық мүлік және табиғи ресурстар</a:t>
            </a:r>
            <a:r>
              <a:rPr lang="ru-RU" dirty="0" smtClean="0"/>
              <a:t>. </a:t>
            </a:r>
            <a:r>
              <a:rPr lang="ru-RU" dirty="0" err="1" smtClean="0"/>
              <a:t>Елдерге</a:t>
            </a:r>
            <a:r>
              <a:rPr lang="ru-RU" dirty="0" smtClean="0"/>
              <a:t> </a:t>
            </a:r>
            <a:r>
              <a:rPr lang="ru-RU" dirty="0" err="1" smtClean="0"/>
              <a:t>материалдық игіліктердің заттай</a:t>
            </a:r>
            <a:r>
              <a:rPr lang="ru-RU" dirty="0" smtClean="0"/>
              <a:t> </a:t>
            </a:r>
            <a:r>
              <a:rPr lang="ru-RU" dirty="0" err="1" smtClean="0"/>
              <a:t>жиынтығы ұлттық мүлікті құрайды.</a:t>
            </a:r>
            <a:r>
              <a:rPr lang="ru-RU" dirty="0" smtClean="0"/>
              <a:t> </a:t>
            </a:r>
            <a:r>
              <a:rPr lang="ru-RU" dirty="0" err="1" smtClean="0"/>
              <a:t>Онда</a:t>
            </a:r>
            <a:r>
              <a:rPr lang="ru-RU" dirty="0" smtClean="0"/>
              <a:t> </a:t>
            </a:r>
            <a:r>
              <a:rPr lang="ru-RU" dirty="0" err="1" smtClean="0"/>
              <a:t>бұрынғы кезеңдегі барлық ұрпақ өміріндегі адамдардың қорланған еңбегінің бейнесі</a:t>
            </a:r>
            <a:r>
              <a:rPr lang="ru-RU" dirty="0" smtClean="0"/>
              <a:t> </a:t>
            </a:r>
            <a:r>
              <a:rPr lang="ru-RU" dirty="0" err="1" smtClean="0"/>
              <a:t>толық </a:t>
            </a:r>
            <a:r>
              <a:rPr lang="ru-RU" dirty="0" smtClean="0"/>
              <a:t>бар.</a:t>
            </a:r>
            <a:endParaRPr lang="ru-RU" dirty="0"/>
          </a:p>
        </p:txBody>
      </p:sp>
      <p:sp>
        <p:nvSpPr>
          <p:cNvPr id="4" name="Выноска 3 3"/>
          <p:cNvSpPr/>
          <p:nvPr/>
        </p:nvSpPr>
        <p:spPr>
          <a:xfrm>
            <a:off x="179512" y="1052736"/>
            <a:ext cx="2570584" cy="1332728"/>
          </a:xfrm>
          <a:prstGeom prst="borderCallout3">
            <a:avLst>
              <a:gd name="adj1" fmla="val -23982"/>
              <a:gd name="adj2" fmla="val 136325"/>
              <a:gd name="adj3" fmla="val 46911"/>
              <a:gd name="adj4" fmla="val 88051"/>
              <a:gd name="adj5" fmla="val 122280"/>
              <a:gd name="adj6" fmla="val 119037"/>
              <a:gd name="adj7" fmla="val 49907"/>
              <a:gd name="adj8" fmla="val 1003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Ұлттық байлық  қолданылуы бойынша</a:t>
            </a:r>
            <a:r>
              <a:rPr lang="ru-RU" dirty="0" smtClean="0"/>
              <a:t> </a:t>
            </a:r>
            <a:r>
              <a:rPr lang="ru-RU" dirty="0" err="1" smtClean="0"/>
              <a:t>былай</a:t>
            </a:r>
            <a:r>
              <a:rPr lang="ru-RU" dirty="0" smtClean="0"/>
              <a:t> </a:t>
            </a:r>
            <a:r>
              <a:rPr lang="ru-RU" dirty="0" err="1" smtClean="0"/>
              <a:t>бөлінеді:</a:t>
            </a:r>
            <a:endParaRPr lang="ru-RU" dirty="0"/>
          </a:p>
        </p:txBody>
      </p:sp>
      <p:sp>
        <p:nvSpPr>
          <p:cNvPr id="5" name="Прямоугольник 4"/>
          <p:cNvSpPr/>
          <p:nvPr/>
        </p:nvSpPr>
        <p:spPr>
          <a:xfrm>
            <a:off x="3779912" y="0"/>
            <a:ext cx="5040560" cy="12024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а) </a:t>
            </a:r>
            <a:r>
              <a:rPr lang="ru-RU" dirty="0" err="1" smtClean="0"/>
              <a:t>өндіріс </a:t>
            </a:r>
            <a:r>
              <a:rPr lang="ru-RU" dirty="0" smtClean="0"/>
              <a:t>— </a:t>
            </a:r>
            <a:r>
              <a:rPr lang="ru-RU" dirty="0" err="1" smtClean="0"/>
              <a:t>құрал жабдығына </a:t>
            </a:r>
            <a:r>
              <a:rPr lang="ru-RU" dirty="0" smtClean="0"/>
              <a:t>(</a:t>
            </a:r>
            <a:r>
              <a:rPr lang="ru-RU" dirty="0" err="1" smtClean="0"/>
              <a:t>еңбек құрал </a:t>
            </a:r>
            <a:r>
              <a:rPr lang="ru-RU" dirty="0" smtClean="0"/>
              <a:t>— </a:t>
            </a:r>
            <a:r>
              <a:rPr lang="ru-RU" dirty="0" err="1" smtClean="0"/>
              <a:t>сайманы</a:t>
            </a:r>
            <a:r>
              <a:rPr lang="ru-RU" dirty="0" smtClean="0"/>
              <a:t>, </a:t>
            </a:r>
            <a:r>
              <a:rPr lang="ru-RU" dirty="0" err="1" smtClean="0"/>
              <a:t>шикізат</a:t>
            </a:r>
            <a:r>
              <a:rPr lang="ru-RU" dirty="0" smtClean="0"/>
              <a:t>, материал мен </a:t>
            </a:r>
            <a:r>
              <a:rPr lang="ru-RU" dirty="0" err="1" smtClean="0"/>
              <a:t>табиғи ресурстар</a:t>
            </a:r>
            <a:r>
              <a:rPr lang="ru-RU" dirty="0" smtClean="0"/>
              <a:t> </a:t>
            </a:r>
            <a:endParaRPr lang="ru-RU" dirty="0"/>
          </a:p>
        </p:txBody>
      </p:sp>
      <p:sp>
        <p:nvSpPr>
          <p:cNvPr id="6" name="Прямоугольник 5"/>
          <p:cNvSpPr/>
          <p:nvPr/>
        </p:nvSpPr>
        <p:spPr>
          <a:xfrm>
            <a:off x="3275856" y="1340768"/>
            <a:ext cx="5868144" cy="2664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dirty="0" err="1" smtClean="0"/>
              <a:t>ә)тұтыну заттарына</a:t>
            </a:r>
            <a:r>
              <a:rPr lang="ru-RU" dirty="0" smtClean="0"/>
              <a:t> </a:t>
            </a:r>
            <a:r>
              <a:rPr lang="ru-RU" dirty="0" err="1" smtClean="0"/>
              <a:t>(тамақ, киім</a:t>
            </a:r>
            <a:r>
              <a:rPr lang="ru-RU" dirty="0" smtClean="0"/>
              <a:t>, </a:t>
            </a:r>
            <a:r>
              <a:rPr lang="ru-RU" dirty="0" err="1" smtClean="0"/>
              <a:t>тұрғын </a:t>
            </a:r>
            <a:r>
              <a:rPr lang="ru-RU" dirty="0" smtClean="0"/>
              <a:t>— </a:t>
            </a:r>
            <a:r>
              <a:rPr lang="ru-RU" dirty="0" err="1" smtClean="0"/>
              <a:t>жай</a:t>
            </a:r>
            <a:r>
              <a:rPr lang="ru-RU" dirty="0" smtClean="0"/>
              <a:t> </a:t>
            </a:r>
            <a:r>
              <a:rPr lang="ru-RU" dirty="0" err="1" smtClean="0"/>
              <a:t>және </a:t>
            </a:r>
            <a:r>
              <a:rPr lang="ru-RU" dirty="0" smtClean="0"/>
              <a:t>т.б.), ал </a:t>
            </a:r>
            <a:r>
              <a:rPr lang="ru-RU" dirty="0" err="1" smtClean="0"/>
              <a:t>өзінің туу</a:t>
            </a:r>
            <a:r>
              <a:rPr lang="ru-RU" dirty="0" smtClean="0"/>
              <a:t> </a:t>
            </a:r>
            <a:r>
              <a:rPr lang="ru-RU" dirty="0" err="1" smtClean="0"/>
              <a:t>тегіне</a:t>
            </a:r>
            <a:r>
              <a:rPr lang="ru-RU" dirty="0" smtClean="0"/>
              <a:t> </a:t>
            </a:r>
            <a:r>
              <a:rPr lang="ru-RU" dirty="0" err="1" smtClean="0"/>
              <a:t>қарай қорланған еңбек өніміне </a:t>
            </a:r>
            <a:r>
              <a:rPr lang="ru-RU" dirty="0" smtClean="0"/>
              <a:t>(</a:t>
            </a:r>
            <a:r>
              <a:rPr lang="ru-RU" dirty="0" err="1" smtClean="0"/>
              <a:t>еңбек құрал </a:t>
            </a:r>
            <a:r>
              <a:rPr lang="ru-RU" dirty="0" smtClean="0"/>
              <a:t>— </a:t>
            </a:r>
            <a:r>
              <a:rPr lang="ru-RU" dirty="0" err="1" smtClean="0"/>
              <a:t>сайманын</a:t>
            </a:r>
            <a:r>
              <a:rPr lang="ru-RU" dirty="0" smtClean="0"/>
              <a:t>, </a:t>
            </a:r>
            <a:r>
              <a:rPr lang="ru-RU" dirty="0" err="1" smtClean="0"/>
              <a:t>шикізат</a:t>
            </a:r>
            <a:r>
              <a:rPr lang="ru-RU" dirty="0" smtClean="0"/>
              <a:t>, материал мен </a:t>
            </a:r>
            <a:r>
              <a:rPr lang="ru-RU" dirty="0" err="1" smtClean="0"/>
              <a:t>тұтыну құрал </a:t>
            </a:r>
            <a:r>
              <a:rPr lang="ru-RU" dirty="0" smtClean="0"/>
              <a:t>— </a:t>
            </a:r>
            <a:r>
              <a:rPr lang="ru-RU" dirty="0" err="1" smtClean="0"/>
              <a:t>жабдығы қорларына</a:t>
            </a:r>
            <a:r>
              <a:rPr lang="ru-RU" dirty="0" smtClean="0"/>
              <a:t>) </a:t>
            </a:r>
            <a:r>
              <a:rPr lang="ru-RU" dirty="0" err="1" smtClean="0"/>
              <a:t>және табиғи ресурстарға </a:t>
            </a:r>
            <a:r>
              <a:rPr lang="ru-RU" dirty="0" smtClean="0"/>
              <a:t>(</a:t>
            </a:r>
            <a:r>
              <a:rPr lang="ru-RU" dirty="0" err="1" smtClean="0"/>
              <a:t>жер</a:t>
            </a:r>
            <a:r>
              <a:rPr lang="ru-RU" dirty="0" smtClean="0"/>
              <a:t>, су </a:t>
            </a:r>
            <a:r>
              <a:rPr lang="ru-RU" dirty="0" err="1" smtClean="0"/>
              <a:t>байлығы</a:t>
            </a:r>
            <a:r>
              <a:rPr lang="ru-RU" dirty="0" smtClean="0"/>
              <a:t>, </a:t>
            </a:r>
            <a:r>
              <a:rPr lang="ru-RU" dirty="0" err="1" smtClean="0"/>
              <a:t>орман</a:t>
            </a:r>
            <a:r>
              <a:rPr lang="ru-RU" dirty="0" smtClean="0"/>
              <a:t> </a:t>
            </a:r>
            <a:r>
              <a:rPr lang="ru-RU" dirty="0" err="1" smtClean="0"/>
              <a:t>және </a:t>
            </a:r>
            <a:r>
              <a:rPr lang="ru-RU" dirty="0" smtClean="0"/>
              <a:t>т.б.). </a:t>
            </a:r>
            <a:r>
              <a:rPr lang="ru-RU" dirty="0" err="1" smtClean="0"/>
              <a:t>Қоғам </a:t>
            </a:r>
            <a:r>
              <a:rPr lang="ru-RU" dirty="0" smtClean="0"/>
              <a:t>аса </a:t>
            </a:r>
            <a:r>
              <a:rPr lang="ru-RU" dirty="0" err="1" smtClean="0"/>
              <a:t>дамымаса</a:t>
            </a:r>
            <a:r>
              <a:rPr lang="ru-RU" dirty="0" smtClean="0"/>
              <a:t>, </a:t>
            </a:r>
            <a:r>
              <a:rPr lang="ru-RU" dirty="0" err="1" smtClean="0"/>
              <a:t>онда</a:t>
            </a:r>
            <a:r>
              <a:rPr lang="ru-RU" dirty="0" smtClean="0"/>
              <a:t> </a:t>
            </a:r>
            <a:r>
              <a:rPr lang="ru-RU" dirty="0" err="1" smtClean="0"/>
              <a:t>оның материалдық негізін</a:t>
            </a:r>
            <a:r>
              <a:rPr lang="ru-RU" dirty="0" smtClean="0"/>
              <a:t> </a:t>
            </a:r>
            <a:r>
              <a:rPr lang="ru-RU" dirty="0" err="1" smtClean="0"/>
              <a:t>табиғи байлықтар құрайды</a:t>
            </a:r>
            <a:r>
              <a:rPr lang="ru-RU" dirty="0" smtClean="0"/>
              <a:t>. Ал, </a:t>
            </a:r>
            <a:r>
              <a:rPr lang="ru-RU" dirty="0" err="1" smtClean="0"/>
              <a:t>қоғам тым</a:t>
            </a:r>
            <a:r>
              <a:rPr lang="ru-RU" dirty="0" smtClean="0"/>
              <a:t> </a:t>
            </a:r>
            <a:r>
              <a:rPr lang="ru-RU" dirty="0" err="1" smtClean="0"/>
              <a:t>дамыса</a:t>
            </a:r>
            <a:r>
              <a:rPr lang="ru-RU" dirty="0" smtClean="0"/>
              <a:t>, </a:t>
            </a:r>
            <a:r>
              <a:rPr lang="ru-RU" dirty="0" err="1" smtClean="0"/>
              <a:t>онда</a:t>
            </a:r>
            <a:r>
              <a:rPr lang="ru-RU" dirty="0" smtClean="0"/>
              <a:t> </a:t>
            </a:r>
            <a:r>
              <a:rPr lang="ru-RU" dirty="0" err="1" smtClean="0"/>
              <a:t>оның материалдық  негізін</a:t>
            </a:r>
            <a:r>
              <a:rPr lang="ru-RU" dirty="0" smtClean="0"/>
              <a:t> </a:t>
            </a:r>
            <a:r>
              <a:rPr lang="ru-RU" dirty="0" err="1" smtClean="0"/>
              <a:t>адам</a:t>
            </a:r>
            <a:r>
              <a:rPr lang="ru-RU" dirty="0" smtClean="0"/>
              <a:t> </a:t>
            </a:r>
            <a:r>
              <a:rPr lang="ru-RU" dirty="0" err="1" smtClean="0"/>
              <a:t>еңбегімен жасалған байлық құрайды.</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217443"/>
          </a:xfrm>
        </p:spPr>
        <p:txBody>
          <a:bodyPr>
            <a:normAutofit fontScale="92500"/>
          </a:bodyPr>
          <a:lstStyle/>
          <a:p>
            <a:pPr algn="just">
              <a:buNone/>
            </a:pPr>
            <a:r>
              <a:rPr lang="kk-KZ" dirty="0" smtClean="0"/>
              <a:t>    Ұлттық байлықтың элементіне тұрғындардың мүлкі де жатады және ол барлық ұлттық байлықтың шамамен 15 бөлігін құрайды. Тұрғындардың өз бастарының мүлкінің құрамына ұзақ мерзімге қолданатын заттар енеді –олар: үй — жиһазы, картина, жеңіл машиналар және т.б. Тұрғын үй, саяжайлар және басқа құрылыстар негізгі өндірістік емес қорларға жатады, ал ірі қара, омарта, ауыл шаруашылығы құрал — саймандары – негізгі өндірістік қор болып табылады.</a:t>
            </a:r>
            <a:endParaRPr lang="ru-RU" dirty="0" smtClean="0"/>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kk-KZ" dirty="0" smtClean="0"/>
              <a:t>       Әдеби, мәдени, тарихи мұраларымыз – халықтың, мемлекеттің өсіп – өркендеуін, байлығын көрсететін ұлттық игілігіміздің күре тамыры. Кез келген мемлекет өзінің ұлттық мұрасын мақтан тұтады. Оның құны – сол елдің байлығының кепілі.</a:t>
            </a:r>
            <a:endParaRPr lang="ru-RU" dirty="0" smtClean="0"/>
          </a:p>
          <a:p>
            <a:pPr>
              <a:buNone/>
            </a:pPr>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0" y="4733925"/>
            <a:ext cx="2152650" cy="2124075"/>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2195736" y="4724400"/>
            <a:ext cx="2143125" cy="2133600"/>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0" y="0"/>
            <a:ext cx="1187624" cy="1990725"/>
          </a:xfrm>
          <a:prstGeom prst="rect">
            <a:avLst/>
          </a:prstGeom>
          <a:noFill/>
          <a:ln w="9525">
            <a:no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7164288" y="0"/>
            <a:ext cx="1979712" cy="1700808"/>
          </a:xfrm>
          <a:prstGeom prst="rect">
            <a:avLst/>
          </a:prstGeom>
          <a:noFill/>
          <a:ln w="9525">
            <a:noFill/>
            <a:miter lim="800000"/>
            <a:headEnd/>
            <a:tailEnd/>
          </a:ln>
        </p:spPr>
      </p:pic>
      <p:pic>
        <p:nvPicPr>
          <p:cNvPr id="5126" name="Picture 6"/>
          <p:cNvPicPr>
            <a:picLocks noChangeAspect="1" noChangeArrowheads="1"/>
          </p:cNvPicPr>
          <p:nvPr/>
        </p:nvPicPr>
        <p:blipFill>
          <a:blip r:embed="rId6" cstate="print"/>
          <a:srcRect/>
          <a:stretch>
            <a:fillRect/>
          </a:stretch>
        </p:blipFill>
        <p:spPr bwMode="auto">
          <a:xfrm>
            <a:off x="1115616" y="0"/>
            <a:ext cx="6048672" cy="1628799"/>
          </a:xfrm>
          <a:prstGeom prst="rect">
            <a:avLst/>
          </a:prstGeom>
          <a:noFill/>
          <a:ln w="9525">
            <a:noFill/>
            <a:miter lim="800000"/>
            <a:headEnd/>
            <a:tailEnd/>
          </a:ln>
        </p:spPr>
      </p:pic>
      <p:pic>
        <p:nvPicPr>
          <p:cNvPr id="5127" name="Picture 7"/>
          <p:cNvPicPr>
            <a:picLocks noChangeAspect="1" noChangeArrowheads="1"/>
          </p:cNvPicPr>
          <p:nvPr/>
        </p:nvPicPr>
        <p:blipFill>
          <a:blip r:embed="rId7" cstate="print"/>
          <a:srcRect/>
          <a:stretch>
            <a:fillRect/>
          </a:stretch>
        </p:blipFill>
        <p:spPr bwMode="auto">
          <a:xfrm>
            <a:off x="4355976" y="4653136"/>
            <a:ext cx="4788024" cy="22048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kk-KZ" dirty="0" smtClean="0"/>
              <a:t>       Әлемнің қай мемлекетін алсаңыз, тіпті дамып келе жатқан ел болсын, әрқайсысының ұлттық байлықтарының құны бар. Әр тасына дейін есептеп, тіркеп, құнын анықтап, халықаралық каталогке тіркеп, бірін кеденіне, екіншісін Интерполғп беріп қойғалы қашан.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pPr algn="just">
              <a:buNone/>
            </a:pPr>
            <a:r>
              <a:rPr lang="kk-KZ" dirty="0" smtClean="0"/>
              <a:t>     Ұлттық байлыққа жеке коллекционердің қолындағы көне заттар да жатады. Венеция хартиясы бойынша, отыз жылдан артық тарихы бар сәулет құрылысы, мекеме, мәдени, ресми, тұрғын үй, тағы да басқалары ұлттық байлыққа жатады. Барлық мемлекетте ғасырлар бойы жинақталған ұлттық байлықтары бар. Олардың ең құндысын ғалымдар рет – ретімен ғылыми жұмыстармен дәлелдеп қана қоймай, ол заттың құны валютамен есептеліп шығарылған.</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kk-KZ" dirty="0" smtClean="0"/>
              <a:t>    Алдағы уақытта ұлттық байлықты жетілдіру көбінесе оның сапалық жақсаруымен, табиғи байлықты тиімді игерумен, қоғамның қоршаған ортаны барынша сақтау қамқорлығымен, экологиялық қауіпсіздікті қолдау деңгейімен анықталады.</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pPr>
              <a:buNone/>
            </a:pPr>
            <a:r>
              <a:rPr lang="kk-KZ" dirty="0" smtClean="0"/>
              <a:t>1. Ұлттық байлық дегеніміз не?</a:t>
            </a:r>
            <a:endParaRPr lang="ru-RU" dirty="0" smtClean="0"/>
          </a:p>
          <a:p>
            <a:pPr>
              <a:buNone/>
            </a:pPr>
            <a:r>
              <a:rPr lang="kk-KZ" dirty="0" smtClean="0"/>
              <a:t>2. Ұлттық байлыққа не жатады?</a:t>
            </a:r>
            <a:endParaRPr lang="ru-RU" dirty="0" smtClean="0"/>
          </a:p>
          <a:p>
            <a:pPr>
              <a:buNone/>
            </a:pPr>
            <a:r>
              <a:rPr lang="kk-KZ" dirty="0" smtClean="0"/>
              <a:t>3. Қазақстанда ұлттық байлыққа нені жатқызады?</a:t>
            </a:r>
            <a:endParaRPr lang="ru-RU" dirty="0" smtClean="0"/>
          </a:p>
          <a:p>
            <a:pPr>
              <a:buNone/>
            </a:pPr>
            <a:r>
              <a:rPr lang="kk-KZ" dirty="0" smtClean="0"/>
              <a:t>4. Салалар бойынша қандай мұралар болады?</a:t>
            </a:r>
            <a:endParaRPr lang="ru-RU" dirty="0" smtClean="0"/>
          </a:p>
          <a:p>
            <a:pPr>
              <a:buNone/>
            </a:pPr>
            <a:r>
              <a:rPr lang="kk-KZ" dirty="0" smtClean="0"/>
              <a:t>5. Сіздің үйіңізде ата – бабаларыңыздан қалған қасиетті мұралар бар ма?</a:t>
            </a:r>
            <a:endParaRPr lang="ru-RU" dirty="0" smtClean="0"/>
          </a:p>
          <a:p>
            <a:pPr>
              <a:buNone/>
            </a:pPr>
            <a:r>
              <a:rPr lang="kk-KZ" dirty="0" smtClean="0"/>
              <a:t>6. Ұлттық байлық туралы өз көзқарасыңыз қандай?</a:t>
            </a:r>
            <a:endParaRPr lang="ru-RU" dirty="0" smtClean="0"/>
          </a:p>
          <a:p>
            <a:pPr>
              <a:buNone/>
            </a:pPr>
            <a:r>
              <a:rPr lang="kk-KZ" dirty="0" smtClean="0"/>
              <a:t>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Мақсаты: </a:t>
            </a:r>
            <a:endParaRPr lang="ru-RU" dirty="0"/>
          </a:p>
        </p:txBody>
      </p:sp>
      <p:sp>
        <p:nvSpPr>
          <p:cNvPr id="3" name="Содержимое 2"/>
          <p:cNvSpPr>
            <a:spLocks noGrp="1"/>
          </p:cNvSpPr>
          <p:nvPr>
            <p:ph idx="1"/>
          </p:nvPr>
        </p:nvSpPr>
        <p:spPr/>
        <p:txBody>
          <a:bodyPr/>
          <a:lstStyle/>
          <a:p>
            <a:pPr>
              <a:buNone/>
            </a:pPr>
            <a:r>
              <a:rPr lang="kk-KZ" sz="4800" dirty="0" smtClean="0"/>
              <a:t>Ұлттық байлық ұғымымен таныстыру, оған не жататыны туралы әңгімелеу.</a:t>
            </a:r>
            <a:endParaRPr lang="ru-RU" sz="4800" dirty="0" smtClean="0"/>
          </a:p>
          <a:p>
            <a:pPr>
              <a:buNone/>
            </a:pPr>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143000" y="3933056"/>
            <a:ext cx="9001000" cy="2924944"/>
          </a:xfrm>
          <a:prstGeom prst="rect">
            <a:avLst/>
          </a:prstGeom>
          <a:noFill/>
          <a:ln w="9525">
            <a:noFill/>
            <a:miter lim="800000"/>
            <a:headEnd/>
            <a:tailEnd/>
          </a:ln>
        </p:spPr>
      </p:pic>
    </p:spTree>
  </p:cSld>
  <p:clrMapOvr>
    <a:masterClrMapping/>
  </p:clrMapOvr>
  <p:transition spd="slow" advClick="0" advTm="3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checkerboard(across)">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grpId="0" nodeType="clickEffect">
                                  <p:stCondLst>
                                    <p:cond delay="0"/>
                                  </p:stCondLst>
                                  <p:childTnLst>
                                    <p:animRot by="21600000">
                                      <p:cBhvr>
                                        <p:cTn id="1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kk-KZ" dirty="0" smtClean="0"/>
              <a:t>1.Жекеева К.О., Әбдірахманова Қ.Ж. «Қазақ тілі» А -2010</a:t>
            </a:r>
            <a:endParaRPr lang="ru-RU" dirty="0" smtClean="0"/>
          </a:p>
          <a:p>
            <a:pPr>
              <a:buNone/>
            </a:pPr>
            <a:r>
              <a:rPr lang="kk-KZ" dirty="0" smtClean="0"/>
              <a:t>2.Күзекова З.С. «Қазақ тілі». Экономистерге арналған оқу құралы, Алматы, 2011</a:t>
            </a:r>
            <a:endParaRPr lang="ru-RU" dirty="0" smtClean="0"/>
          </a:p>
          <a:p>
            <a:pPr>
              <a:buNone/>
            </a:pPr>
            <a:r>
              <a:rPr lang="kk-KZ" dirty="0" smtClean="0"/>
              <a:t>3. Ақжанова А., Өтегенова К. «Кәсіби қазақ тілі». Астана, 2010</a:t>
            </a:r>
            <a:endParaRPr lang="ru-RU" dirty="0" smtClean="0"/>
          </a:p>
          <a:p>
            <a:pPr>
              <a:buNone/>
            </a:pPr>
            <a:r>
              <a:rPr lang="kk-KZ" dirty="0" smtClean="0"/>
              <a:t>4. Жекеева К.О., Әбдірахманова Қ.Ж. «Қазақ тілі» А -2010</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a:solidFill>
            <a:schemeClr val="accent2"/>
          </a:solidFill>
          <a:ln>
            <a:solidFill>
              <a:schemeClr val="accent2">
                <a:lumMod val="50000"/>
              </a:schemeClr>
            </a:solidFill>
          </a:ln>
          <a:scene3d>
            <a:camera prst="isometricOffAxis2Left"/>
            <a:lightRig rig="threePt" dir="t"/>
          </a:scene3d>
        </p:spPr>
        <p:txBody>
          <a:bodyPr/>
          <a:lstStyle/>
          <a:p>
            <a:pPr>
              <a:buNone/>
            </a:pPr>
            <a:r>
              <a:rPr lang="kk-KZ" dirty="0" smtClean="0"/>
              <a:t> 1. Ұлттық байлық туралы түсінік.</a:t>
            </a:r>
            <a:endParaRPr lang="ru-RU" dirty="0" smtClean="0"/>
          </a:p>
          <a:p>
            <a:pPr>
              <a:buNone/>
            </a:pPr>
            <a:r>
              <a:rPr lang="kk-KZ" dirty="0" smtClean="0"/>
              <a:t>2. Ұлттық байлыққа не жатады?</a:t>
            </a:r>
            <a:endParaRPr lang="ru-RU" dirty="0" smtClean="0"/>
          </a:p>
          <a:p>
            <a:pPr>
              <a:buNone/>
            </a:pPr>
            <a:r>
              <a:rPr lang="kk-KZ" dirty="0" smtClean="0"/>
              <a:t>3. Ұлттық байлықтың әр саласындағы мұралар.</a:t>
            </a:r>
            <a:endParaRPr lang="ru-RU" dirty="0" smtClean="0"/>
          </a:p>
          <a:p>
            <a:pPr>
              <a:buNone/>
            </a:pPr>
            <a:endParaRPr lang="ru-RU"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solidFill>
                  <a:srgbClr val="FF0000"/>
                </a:solidFill>
              </a:rPr>
              <a:t>1. Ұлттық байлық туралы түсінік</a:t>
            </a:r>
            <a:r>
              <a:rPr lang="kk-KZ" dirty="0" smtClean="0"/>
              <a:t>.</a:t>
            </a:r>
            <a:endParaRPr lang="ru-RU" dirty="0"/>
          </a:p>
        </p:txBody>
      </p:sp>
      <p:sp>
        <p:nvSpPr>
          <p:cNvPr id="3" name="Содержимое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lnSpcReduction="10000"/>
          </a:bodyPr>
          <a:lstStyle/>
          <a:p>
            <a:pPr algn="just">
              <a:buNone/>
            </a:pPr>
            <a:r>
              <a:rPr lang="kk-KZ" b="1" dirty="0" smtClean="0"/>
              <a:t>       Ұлттық байлық дегеніміз</a:t>
            </a:r>
            <a:r>
              <a:rPr lang="kk-KZ" dirty="0" smtClean="0"/>
              <a:t> – елдің экономикалық күш – қуатының ең маңызды көрсеткіштерінің бірі. Ұлттық байлық – материалдық игіліктердің қоры. Ұлттық байлықты алғашқы рет 1664 жылы ағылшын экономисі  У. Петти есептеп шығарды. Ұлттық байлықты тұңғыш бағалау Францияда 1789 жылдан, АҚШ – та 1805 жылдан, Ресейде 1864 жылдан жүргізіле бастады.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764704"/>
            <a:ext cx="8229600" cy="4929411"/>
          </a:xfrm>
        </p:spPr>
        <p:txBody>
          <a:bodyPr/>
          <a:lstStyle/>
          <a:p>
            <a:pPr algn="just">
              <a:buNone/>
            </a:pPr>
            <a:r>
              <a:rPr lang="kk-KZ" dirty="0" smtClean="0"/>
              <a:t>       Экономикалық әдебиеттерде Ұлттық байлық деп еңбекпен жасалынатын, өндіріс пен тұтыну үшін пайдаланылатын материалдық игіліктердің қорын айтады. Кейбір экономистер ұлттық байлыққа табиғи ресурстарды да қосады. Кейбіреулері ұлттық байлық ұғымы ғылым – білім мөлшерін, халықтың мәдени дәрежесін, т.б. қамтуы тиіс деп санайды.</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2. Ұлттық байлыққа не жатады</a:t>
            </a:r>
            <a:r>
              <a:rPr lang="kk-KZ" dirty="0" smtClean="0"/>
              <a:t>?</a:t>
            </a:r>
            <a:r>
              <a:rPr lang="ru-RU" dirty="0" smtClean="0"/>
              <a:t/>
            </a:r>
            <a:br>
              <a:rPr lang="ru-RU" dirty="0" smtClean="0"/>
            </a:br>
            <a:endParaRPr lang="ru-RU" dirty="0"/>
          </a:p>
        </p:txBody>
      </p:sp>
      <p:sp>
        <p:nvSpPr>
          <p:cNvPr id="3" name="Содержимое 2"/>
          <p:cNvSpPr>
            <a:spLocks noGrp="1"/>
          </p:cNvSpPr>
          <p:nvPr>
            <p:ph idx="1"/>
          </p:nvPr>
        </p:nvSpPr>
        <p:spPr>
          <a:xfrm>
            <a:off x="457200" y="1268760"/>
            <a:ext cx="8229600" cy="5040560"/>
          </a:xfrm>
        </p:spPr>
        <p:txBody>
          <a:bodyPr/>
          <a:lstStyle/>
          <a:p>
            <a:pPr algn="just">
              <a:buNone/>
            </a:pPr>
            <a:r>
              <a:rPr lang="kk-KZ" dirty="0" smtClean="0"/>
              <a:t>Ұлттық байлық, негізініен, мына салалардан тұрады:</a:t>
            </a:r>
            <a:endParaRPr lang="ru-RU" dirty="0" smtClean="0"/>
          </a:p>
          <a:p>
            <a:pPr algn="just">
              <a:buNone/>
            </a:pPr>
            <a:r>
              <a:rPr lang="kk-KZ" dirty="0" smtClean="0"/>
              <a:t>.</a:t>
            </a:r>
            <a:endParaRPr lang="ru-RU" dirty="0" smtClean="0"/>
          </a:p>
          <a:p>
            <a:pPr>
              <a:buNone/>
            </a:pPr>
            <a:endParaRPr lang="ru-RU" dirty="0"/>
          </a:p>
        </p:txBody>
      </p:sp>
      <p:sp>
        <p:nvSpPr>
          <p:cNvPr id="5" name="Прямоугольник 4"/>
          <p:cNvSpPr/>
          <p:nvPr/>
        </p:nvSpPr>
        <p:spPr>
          <a:xfrm>
            <a:off x="1259632" y="2276872"/>
            <a:ext cx="6840760"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dirty="0" smtClean="0"/>
              <a:t>Қазақстан аймағындағы және сырт жерлердегі ғасырлар бойы ата – бабаларының қалдырған барлық мұрасы.</a:t>
            </a:r>
            <a:endParaRPr lang="ru-RU" sz="2000" dirty="0"/>
          </a:p>
        </p:txBody>
      </p:sp>
      <p:sp>
        <p:nvSpPr>
          <p:cNvPr id="6" name="Прямоугольник 5"/>
          <p:cNvSpPr/>
          <p:nvPr/>
        </p:nvSpPr>
        <p:spPr>
          <a:xfrm>
            <a:off x="1331640" y="3717032"/>
            <a:ext cx="676875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t>Табиғатымыздың және жер асты байлығымыз.</a:t>
            </a:r>
            <a:endParaRPr lang="ru-RU" sz="2400" dirty="0"/>
          </a:p>
        </p:txBody>
      </p:sp>
      <p:sp>
        <p:nvSpPr>
          <p:cNvPr id="7" name="Прямоугольник 6"/>
          <p:cNvSpPr/>
          <p:nvPr/>
        </p:nvSpPr>
        <p:spPr>
          <a:xfrm>
            <a:off x="1403648" y="5229200"/>
            <a:ext cx="640871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t>Әдеби, мәдени, тарихи мұралар.</a:t>
            </a:r>
            <a:endParaRPr lang="ru-RU" sz="2400" dirty="0"/>
          </a:p>
        </p:txBody>
      </p:sp>
      <p:sp>
        <p:nvSpPr>
          <p:cNvPr id="8" name="Левая фигурная скобка 7"/>
          <p:cNvSpPr/>
          <p:nvPr/>
        </p:nvSpPr>
        <p:spPr>
          <a:xfrm>
            <a:off x="611560" y="2708920"/>
            <a:ext cx="792088" cy="3384376"/>
          </a:xfrm>
          <a:prstGeom prst="leftBrace">
            <a:avLst>
              <a:gd name="adj1" fmla="val 8333"/>
              <a:gd name="adj2" fmla="val 5025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124744"/>
            <a:ext cx="8229600" cy="2160240"/>
          </a:xfrm>
        </p:spPr>
        <p:style>
          <a:lnRef idx="0">
            <a:schemeClr val="accent2"/>
          </a:lnRef>
          <a:fillRef idx="3">
            <a:schemeClr val="accent2"/>
          </a:fillRef>
          <a:effectRef idx="3">
            <a:schemeClr val="accent2"/>
          </a:effectRef>
          <a:fontRef idx="minor">
            <a:schemeClr val="lt1"/>
          </a:fontRef>
        </p:style>
        <p:txBody>
          <a:bodyPr/>
          <a:lstStyle/>
          <a:p>
            <a:pPr algn="just">
              <a:buNone/>
            </a:pPr>
            <a:r>
              <a:rPr lang="kk-KZ" dirty="0" smtClean="0"/>
              <a:t>      Ұлттық байлық құрамына негізгі жер, ормандар, сондай — ақ барланған табиғи ресурстар және олар натуралды түрде есептелінеді.</a:t>
            </a:r>
            <a:endParaRPr lang="ru-RU" dirty="0" smtClean="0"/>
          </a:p>
          <a:p>
            <a:pPr>
              <a:buNone/>
            </a:pPr>
            <a:endParaRPr lang="ru-RU" dirty="0"/>
          </a:p>
        </p:txBody>
      </p:sp>
      <p:sp>
        <p:nvSpPr>
          <p:cNvPr id="4" name="TextBox 3"/>
          <p:cNvSpPr txBox="1"/>
          <p:nvPr/>
        </p:nvSpPr>
        <p:spPr>
          <a:xfrm>
            <a:off x="0" y="188640"/>
            <a:ext cx="9041258" cy="646331"/>
          </a:xfrm>
          <a:prstGeom prst="rect">
            <a:avLst/>
          </a:prstGeom>
          <a:noFill/>
        </p:spPr>
        <p:txBody>
          <a:bodyPr wrap="none" rtlCol="0">
            <a:spAutoFit/>
          </a:bodyPr>
          <a:lstStyle/>
          <a:p>
            <a:r>
              <a:rPr lang="kk-KZ" sz="3600" dirty="0" smtClean="0"/>
              <a:t>Ұлттық байлықтың әр саласындағы мұралар.</a:t>
            </a:r>
            <a:endParaRPr lang="ru-RU" sz="3600" dirty="0"/>
          </a:p>
        </p:txBody>
      </p:sp>
      <p:pic>
        <p:nvPicPr>
          <p:cNvPr id="3074" name="Picture 2"/>
          <p:cNvPicPr>
            <a:picLocks noChangeAspect="1" noChangeArrowheads="1"/>
          </p:cNvPicPr>
          <p:nvPr/>
        </p:nvPicPr>
        <p:blipFill>
          <a:blip r:embed="rId2" cstate="print"/>
          <a:srcRect/>
          <a:stretch>
            <a:fillRect/>
          </a:stretch>
        </p:blipFill>
        <p:spPr bwMode="auto">
          <a:xfrm>
            <a:off x="6804248" y="3284984"/>
            <a:ext cx="2016224" cy="3573016"/>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427984" y="3284984"/>
            <a:ext cx="2476500" cy="184785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427984" y="5048250"/>
            <a:ext cx="2524125" cy="1809750"/>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467544" y="3284984"/>
            <a:ext cx="4104456" cy="35730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361459"/>
          </a:xfrm>
        </p:spPr>
        <p:txBody>
          <a:bodyPr>
            <a:normAutofit/>
          </a:bodyPr>
          <a:lstStyle/>
          <a:p>
            <a:pPr algn="just">
              <a:buNone/>
            </a:pPr>
            <a:r>
              <a:rPr lang="kk-KZ" dirty="0" smtClean="0"/>
              <a:t>      Қазақстан өзінің ауқымы бойынша ұлттық байлықтың үлкен көлемін иеленген. Біздің республикада жалпы жер көлемі 222,5 млн.га мөлшерді құрайды, оның ішінде 82%-ауыл шаруашылығы жеріне жатады. Қазақстанда 21,7 млн.га орман мен табиғи егістіктер, 11 мың өзен, 7 мыңнан астам көл мен су қоймалары бар.Өсімдіктер қоры 6 мыңнан астам түрлерден тұрса, ал жануарлар әлемі алуан түрлі</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692696"/>
            <a:ext cx="8229600" cy="4525963"/>
          </a:xfrm>
        </p:spPr>
        <p:txBody>
          <a:bodyPr/>
          <a:lstStyle/>
          <a:p>
            <a:pPr algn="just">
              <a:buNone/>
            </a:pPr>
            <a:endParaRPr lang="kk-KZ" dirty="0" smtClean="0"/>
          </a:p>
          <a:p>
            <a:pPr algn="just">
              <a:buNone/>
            </a:pPr>
            <a:endParaRPr lang="kk-KZ" dirty="0" smtClean="0"/>
          </a:p>
          <a:p>
            <a:pPr algn="just">
              <a:buNone/>
            </a:pPr>
            <a:endParaRPr lang="kk-KZ" dirty="0" smtClean="0"/>
          </a:p>
          <a:p>
            <a:pPr algn="just">
              <a:buNone/>
            </a:pPr>
            <a:r>
              <a:rPr lang="kk-KZ" dirty="0" smtClean="0"/>
              <a:t>Елдерге </a:t>
            </a:r>
            <a:r>
              <a:rPr lang="kk-KZ" dirty="0" smtClean="0"/>
              <a:t>материалдық игіліктердің заттай жиынтығы ұлттық мүлікті құрайды. Онда бұрынғы кезеңдегі барлық ұрпақ өміріндегі адамдардың қорланған еңбегінің бейнесі толық бар.</a:t>
            </a:r>
            <a:endParaRPr lang="ru-RU" dirty="0" smtClean="0"/>
          </a:p>
          <a:p>
            <a:pPr>
              <a:buNone/>
            </a:pP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5724128" y="4509120"/>
            <a:ext cx="3419872" cy="2348880"/>
          </a:xfrm>
          <a:prstGeom prst="rect">
            <a:avLst/>
          </a:prstGeom>
          <a:noFill/>
          <a:ln w="9525">
            <a:noFill/>
            <a:miter lim="800000"/>
            <a:headEnd/>
            <a:tailEnd/>
          </a:ln>
        </p:spPr>
      </p:pic>
      <p:sp>
        <p:nvSpPr>
          <p:cNvPr id="5" name="Выноска 1 (граница и черта) 4"/>
          <p:cNvSpPr/>
          <p:nvPr/>
        </p:nvSpPr>
        <p:spPr>
          <a:xfrm>
            <a:off x="467544" y="692696"/>
            <a:ext cx="2210544" cy="1116704"/>
          </a:xfrm>
          <a:prstGeom prst="accentBorderCallout1">
            <a:avLst>
              <a:gd name="adj1" fmla="val 58147"/>
              <a:gd name="adj2" fmla="val 103276"/>
              <a:gd name="adj3" fmla="val -23458"/>
              <a:gd name="adj4" fmla="val 1474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Ұлттық байлықты өзінің құрамы бойынша екі топқа бөлуге болады: </a:t>
            </a:r>
            <a:endParaRPr lang="ru-RU" dirty="0"/>
          </a:p>
        </p:txBody>
      </p:sp>
      <p:sp>
        <p:nvSpPr>
          <p:cNvPr id="6" name="Прямоугольник 5"/>
          <p:cNvSpPr/>
          <p:nvPr/>
        </p:nvSpPr>
        <p:spPr>
          <a:xfrm>
            <a:off x="3635896" y="404664"/>
            <a:ext cx="201622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ұлттық мүлік</a:t>
            </a:r>
            <a:endParaRPr lang="ru-RU" dirty="0"/>
          </a:p>
        </p:txBody>
      </p:sp>
      <p:sp>
        <p:nvSpPr>
          <p:cNvPr id="7" name="Прямоугольник 6"/>
          <p:cNvSpPr/>
          <p:nvPr/>
        </p:nvSpPr>
        <p:spPr>
          <a:xfrm>
            <a:off x="3563888" y="1484784"/>
            <a:ext cx="194421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табиғи ресурстар</a:t>
            </a:r>
            <a:endParaRPr lang="ru-RU" dirty="0"/>
          </a:p>
        </p:txBody>
      </p:sp>
      <p:cxnSp>
        <p:nvCxnSpPr>
          <p:cNvPr id="9" name="Прямая со стрелкой 8"/>
          <p:cNvCxnSpPr/>
          <p:nvPr/>
        </p:nvCxnSpPr>
        <p:spPr>
          <a:xfrm>
            <a:off x="2771800" y="1340768"/>
            <a:ext cx="86409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1148</Words>
  <Application>Microsoft Office PowerPoint</Application>
  <PresentationFormat>Экран (4:3)</PresentationFormat>
  <Paragraphs>66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Мақсаты: </vt:lpstr>
      <vt:lpstr>Жоспар</vt:lpstr>
      <vt:lpstr>1. Ұлттық байлық туралы түсінік.</vt:lpstr>
      <vt:lpstr>Слайд 5</vt:lpstr>
      <vt:lpstr> 2. Ұлттық байлыққа не жатады? </vt:lpstr>
      <vt:lpstr>Слайд 7</vt:lpstr>
      <vt:lpstr>Слайд 8</vt:lpstr>
      <vt:lpstr>Слайд 9</vt:lpstr>
      <vt:lpstr>Слайд 10</vt:lpstr>
      <vt:lpstr>Слайд 11</vt:lpstr>
      <vt:lpstr>Слайд 12</vt:lpstr>
      <vt:lpstr>  </vt:lpstr>
      <vt:lpstr>Слайд 14</vt:lpstr>
      <vt:lpstr>Слайд 15</vt:lpstr>
      <vt:lpstr>Слайд 16</vt:lpstr>
      <vt:lpstr>Слайд 17</vt:lpstr>
      <vt:lpstr>Слайд 18</vt:lpstr>
      <vt:lpstr> 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Ұлттық байлық. </dc:title>
  <dc:creator>User</dc:creator>
  <cp:lastModifiedBy>User</cp:lastModifiedBy>
  <cp:revision>10</cp:revision>
  <dcterms:created xsi:type="dcterms:W3CDTF">2014-01-29T18:39:06Z</dcterms:created>
  <dcterms:modified xsi:type="dcterms:W3CDTF">2014-03-25T18:49:19Z</dcterms:modified>
</cp:coreProperties>
</file>